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74" autoAdjust="0"/>
  </p:normalViewPr>
  <p:slideViewPr>
    <p:cSldViewPr snapToGrid="0" snapToObjects="1" showGuides="1">
      <p:cViewPr>
        <p:scale>
          <a:sx n="81" d="100"/>
          <a:sy n="81" d="100"/>
        </p:scale>
        <p:origin x="-13560" y="-11160"/>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12/14/15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1.wmf"/><Relationship Id="rId17" Type="http://schemas.openxmlformats.org/officeDocument/2006/relationships/oleObject" Target="../embeddings/oleObject8.bin"/><Relationship Id="rId18"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6.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11.bin"/><Relationship Id="rId16" Type="http://schemas.openxmlformats.org/officeDocument/2006/relationships/image" Target="../media/image1.wmf"/><Relationship Id="rId17" Type="http://schemas.openxmlformats.org/officeDocument/2006/relationships/oleObject" Target="../embeddings/oleObject12.bin"/><Relationship Id="rId18" Type="http://schemas.openxmlformats.org/officeDocument/2006/relationships/image" Target="../media/image2.wmf"/><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10.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03"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04"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05"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06"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27"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28"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29"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30"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0"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51"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52"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53"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54"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8"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ext Placeholder 448"/>
          <p:cNvSpPr>
            <a:spLocks noGrp="1"/>
          </p:cNvSpPr>
          <p:nvPr>
            <p:ph type="body" sz="quarter" idx="10"/>
          </p:nvPr>
        </p:nvSpPr>
        <p:spPr>
          <a:xfrm>
            <a:off x="904188" y="6378481"/>
            <a:ext cx="10056813" cy="9771884"/>
          </a:xfrm>
        </p:spPr>
        <p:txBody>
          <a:bodyPr/>
          <a:lstStyle/>
          <a:p>
            <a:r>
              <a:rPr lang="en-US" dirty="0"/>
              <a:t>Caribou refers to the North American subspecies of </a:t>
            </a:r>
            <a:r>
              <a:rPr lang="en-US" dirty="0" err="1"/>
              <a:t>Rangifer</a:t>
            </a:r>
            <a:r>
              <a:rPr lang="en-US" dirty="0"/>
              <a:t> </a:t>
            </a:r>
            <a:r>
              <a:rPr lang="en-US" dirty="0" err="1"/>
              <a:t>tarandus</a:t>
            </a:r>
            <a:r>
              <a:rPr lang="en-US" dirty="0"/>
              <a:t>,  also known as the Reindeer in Europe and Asia. North American populations </a:t>
            </a:r>
            <a:r>
              <a:rPr lang="en-US" dirty="0" smtClean="0"/>
              <a:t>of </a:t>
            </a:r>
            <a:r>
              <a:rPr lang="en-US" dirty="0"/>
              <a:t>caribou primarily inhabit the tundra and boreal forest ecosystems, </a:t>
            </a:r>
            <a:r>
              <a:rPr lang="en-US" dirty="0" smtClean="0"/>
              <a:t>presently </a:t>
            </a:r>
            <a:r>
              <a:rPr lang="en-US" dirty="0"/>
              <a:t>ranging from Alaska across most of northern Canada. The gray  wolf (</a:t>
            </a:r>
            <a:r>
              <a:rPr lang="en-US" dirty="0" err="1"/>
              <a:t>Canis</a:t>
            </a:r>
            <a:r>
              <a:rPr lang="en-US" dirty="0"/>
              <a:t> Lupus) is the primary predator of caribou, and is found in  much of the same habitat as the caribou. On the other hand, caribou's  main food, especially during winter when other food sources are not available, </a:t>
            </a:r>
            <a:r>
              <a:rPr lang="en-US" dirty="0" smtClean="0"/>
              <a:t>is </a:t>
            </a:r>
            <a:r>
              <a:rPr lang="en-US" dirty="0" err="1"/>
              <a:t>fruticose</a:t>
            </a:r>
            <a:r>
              <a:rPr lang="en-US" dirty="0"/>
              <a:t> deer lichen (</a:t>
            </a:r>
            <a:r>
              <a:rPr lang="en-US" dirty="0" err="1"/>
              <a:t>Cladonia</a:t>
            </a:r>
            <a:r>
              <a:rPr lang="en-US" dirty="0"/>
              <a:t> </a:t>
            </a:r>
            <a:r>
              <a:rPr lang="en-US" dirty="0" err="1"/>
              <a:t>rangiferina</a:t>
            </a:r>
            <a:r>
              <a:rPr lang="en-US" dirty="0"/>
              <a:t>), and it is also  found in much of the same habitat. Because arctic environments and  the species inhabiting them are particularly vulnerable to the effects of  climate change, the natural distributions of the caribou, the gray  wolf and the reindeer lichen are expected to change in the near future  due to the adverse effects of climate change. To analyze the effect of  climate change, climate data variables such as temperature and precipitation,  are measured at present time and by using climate models to predict the  conditions in 2070</a:t>
            </a:r>
            <a:r>
              <a:rPr lang="en-US" dirty="0" smtClean="0"/>
              <a:t>.</a:t>
            </a:r>
          </a:p>
          <a:p>
            <a:r>
              <a:rPr lang="en-US" dirty="0"/>
              <a:t>Using maximum entropy (</a:t>
            </a:r>
            <a:r>
              <a:rPr lang="en-US" dirty="0" err="1"/>
              <a:t>Maxent</a:t>
            </a:r>
            <a:r>
              <a:rPr lang="en-US" dirty="0"/>
              <a:t>) species distribution modeling, we examine  the current distribution of </a:t>
            </a:r>
            <a:r>
              <a:rPr lang="en-US" dirty="0" err="1"/>
              <a:t>Rangifer</a:t>
            </a:r>
            <a:r>
              <a:rPr lang="en-US" dirty="0"/>
              <a:t> </a:t>
            </a:r>
            <a:r>
              <a:rPr lang="en-US" dirty="0" err="1"/>
              <a:t>tarandus</a:t>
            </a:r>
            <a:r>
              <a:rPr lang="en-US" dirty="0"/>
              <a:t>, </a:t>
            </a:r>
            <a:r>
              <a:rPr lang="en-US" dirty="0" err="1"/>
              <a:t>Canis</a:t>
            </a:r>
            <a:r>
              <a:rPr lang="en-US" dirty="0"/>
              <a:t> Lupus and </a:t>
            </a:r>
            <a:r>
              <a:rPr lang="en-US" dirty="0" err="1"/>
              <a:t>Cladonia</a:t>
            </a:r>
            <a:r>
              <a:rPr lang="en-US" dirty="0"/>
              <a:t>  </a:t>
            </a:r>
            <a:r>
              <a:rPr lang="en-US" dirty="0" err="1"/>
              <a:t>rangiferina</a:t>
            </a:r>
            <a:r>
              <a:rPr lang="en-US" dirty="0"/>
              <a:t> on the continent of North America, predict the possible  distribution in 2070, and attempt to explain the various factors that  influence the distribution of caribou, gray wolves and reindeer lichen.  The results show us that the suitable habitat area of the Caribou shrinks  by quite a lot, while the habitat of the gray wolves and the lichen remain  almost the same.</a:t>
            </a:r>
            <a:endParaRPr lang="en-US" dirty="0"/>
          </a:p>
        </p:txBody>
      </p:sp>
      <p:sp>
        <p:nvSpPr>
          <p:cNvPr id="450" name="Text Placeholder 449"/>
          <p:cNvSpPr>
            <a:spLocks noGrp="1"/>
          </p:cNvSpPr>
          <p:nvPr>
            <p:ph type="body" sz="quarter" idx="11"/>
          </p:nvPr>
        </p:nvSpPr>
        <p:spPr/>
        <p:txBody>
          <a:bodyPr/>
          <a:lstStyle/>
          <a:p>
            <a:r>
              <a:rPr lang="en-US" dirty="0" smtClean="0"/>
              <a:t>ABSTRACT</a:t>
            </a:r>
            <a:endParaRPr lang="en-US" dirty="0"/>
          </a:p>
        </p:txBody>
      </p:sp>
      <p:sp>
        <p:nvSpPr>
          <p:cNvPr id="453" name="Text Placeholder 452"/>
          <p:cNvSpPr>
            <a:spLocks noGrp="1"/>
          </p:cNvSpPr>
          <p:nvPr>
            <p:ph type="body" sz="quarter" idx="20"/>
          </p:nvPr>
        </p:nvSpPr>
        <p:spPr>
          <a:xfrm>
            <a:off x="904188" y="16531795"/>
            <a:ext cx="10050462" cy="754045"/>
          </a:xfrm>
        </p:spPr>
        <p:txBody>
          <a:bodyPr/>
          <a:lstStyle/>
          <a:p>
            <a:r>
              <a:rPr lang="en-US" dirty="0" smtClean="0"/>
              <a:t>METHODS</a:t>
            </a:r>
          </a:p>
        </p:txBody>
      </p:sp>
      <p:sp>
        <p:nvSpPr>
          <p:cNvPr id="454" name="Text Placeholder 453"/>
          <p:cNvSpPr>
            <a:spLocks noGrp="1"/>
          </p:cNvSpPr>
          <p:nvPr>
            <p:ph type="body" sz="quarter" idx="21"/>
          </p:nvPr>
        </p:nvSpPr>
        <p:spPr>
          <a:xfrm>
            <a:off x="11566227" y="18985829"/>
            <a:ext cx="10048874" cy="846363"/>
          </a:xfrm>
        </p:spPr>
        <p:txBody>
          <a:bodyPr/>
          <a:lstStyle/>
          <a:p>
            <a:r>
              <a:rPr lang="en-US" dirty="0" smtClean="0"/>
              <a:t>Current distribution of Caribou in North America:</a:t>
            </a:r>
            <a:endParaRPr lang="en-US" dirty="0"/>
          </a:p>
        </p:txBody>
      </p:sp>
      <p:sp>
        <p:nvSpPr>
          <p:cNvPr id="455" name="Text Placeholder 454"/>
          <p:cNvSpPr>
            <a:spLocks noGrp="1"/>
          </p:cNvSpPr>
          <p:nvPr>
            <p:ph type="body" sz="quarter" idx="22"/>
          </p:nvPr>
        </p:nvSpPr>
        <p:spPr>
          <a:xfrm>
            <a:off x="11595447" y="18356762"/>
            <a:ext cx="10048875" cy="754045"/>
          </a:xfrm>
        </p:spPr>
        <p:txBody>
          <a:bodyPr/>
          <a:lstStyle/>
          <a:p>
            <a:r>
              <a:rPr lang="en-US" dirty="0" smtClean="0"/>
              <a:t>RESULTS</a:t>
            </a:r>
            <a:endParaRPr lang="en-US" dirty="0"/>
          </a:p>
        </p:txBody>
      </p:sp>
      <p:sp>
        <p:nvSpPr>
          <p:cNvPr id="456" name="Text Placeholder 455"/>
          <p:cNvSpPr>
            <a:spLocks noGrp="1"/>
          </p:cNvSpPr>
          <p:nvPr>
            <p:ph type="body" sz="quarter" idx="23"/>
          </p:nvPr>
        </p:nvSpPr>
        <p:spPr>
          <a:xfrm>
            <a:off x="22262202" y="5670561"/>
            <a:ext cx="10048874" cy="846363"/>
          </a:xfrm>
        </p:spPr>
        <p:txBody>
          <a:bodyPr/>
          <a:lstStyle/>
          <a:p>
            <a:r>
              <a:rPr lang="en-US" dirty="0" smtClean="0"/>
              <a:t>Current distribution of </a:t>
            </a:r>
            <a:r>
              <a:rPr lang="en-US" dirty="0" err="1" smtClean="0"/>
              <a:t>Cladonia</a:t>
            </a:r>
            <a:r>
              <a:rPr lang="en-US" dirty="0" smtClean="0"/>
              <a:t> </a:t>
            </a:r>
            <a:r>
              <a:rPr lang="en-US" dirty="0" err="1" smtClean="0"/>
              <a:t>rangiferina</a:t>
            </a:r>
            <a:r>
              <a:rPr lang="en-US" dirty="0" smtClean="0"/>
              <a:t> in North America:</a:t>
            </a:r>
            <a:endParaRPr lang="en-US" dirty="0"/>
          </a:p>
        </p:txBody>
      </p:sp>
      <p:sp>
        <p:nvSpPr>
          <p:cNvPr id="458" name="Text Placeholder 457"/>
          <p:cNvSpPr>
            <a:spLocks noGrp="1"/>
          </p:cNvSpPr>
          <p:nvPr>
            <p:ph type="body" sz="quarter" idx="25"/>
          </p:nvPr>
        </p:nvSpPr>
        <p:spPr/>
        <p:txBody>
          <a:bodyPr/>
          <a:lstStyle/>
          <a:p>
            <a:r>
              <a:rPr lang="en-US" dirty="0" smtClean="0"/>
              <a:t>CONCLUSIONS</a:t>
            </a:r>
            <a:endParaRPr lang="en-US" dirty="0"/>
          </a:p>
        </p:txBody>
      </p:sp>
      <p:sp>
        <p:nvSpPr>
          <p:cNvPr id="459" name="Text Placeholder 458"/>
          <p:cNvSpPr>
            <a:spLocks noGrp="1"/>
          </p:cNvSpPr>
          <p:nvPr>
            <p:ph type="body" sz="quarter" idx="26"/>
          </p:nvPr>
        </p:nvSpPr>
        <p:spPr>
          <a:xfrm>
            <a:off x="32914027" y="6378481"/>
            <a:ext cx="10047018" cy="10284845"/>
          </a:xfrm>
        </p:spPr>
        <p:txBody>
          <a:bodyPr/>
          <a:lstStyle/>
          <a:p>
            <a:pPr marL="342900" indent="-342900">
              <a:lnSpc>
                <a:spcPts val="3500"/>
              </a:lnSpc>
              <a:buSzPct val="150000"/>
              <a:buFont typeface="Arial" charset="0"/>
              <a:buChar char="•"/>
            </a:pPr>
            <a:r>
              <a:rPr lang="en-US" dirty="0" smtClean="0"/>
              <a:t>Distribution of reindeer lichen will remain the same.</a:t>
            </a:r>
          </a:p>
          <a:p>
            <a:pPr marL="342900" indent="-342900">
              <a:lnSpc>
                <a:spcPts val="3500"/>
              </a:lnSpc>
              <a:buSzPct val="150000"/>
              <a:buFont typeface="Arial" charset="0"/>
              <a:buChar char="•"/>
            </a:pPr>
            <a:r>
              <a:rPr lang="en-US" dirty="0" smtClean="0"/>
              <a:t>Distribution of gray wolves does not change a lot from climate change factors.</a:t>
            </a:r>
          </a:p>
          <a:p>
            <a:pPr marL="342900" indent="-342900">
              <a:lnSpc>
                <a:spcPts val="3500"/>
              </a:lnSpc>
              <a:buSzPct val="150000"/>
              <a:buFont typeface="Arial" charset="0"/>
              <a:buChar char="•"/>
            </a:pPr>
            <a:r>
              <a:rPr lang="en-US" dirty="0" smtClean="0"/>
              <a:t>Caribou distribution does change; it decreases across all of North America.</a:t>
            </a:r>
          </a:p>
          <a:p>
            <a:pPr marL="342900" indent="-342900">
              <a:lnSpc>
                <a:spcPts val="3500"/>
              </a:lnSpc>
              <a:buSzPct val="150000"/>
              <a:buFont typeface="Arial" charset="0"/>
              <a:buChar char="•"/>
            </a:pPr>
            <a:r>
              <a:rPr lang="en-US" dirty="0">
                <a:latin typeface="Times New Roman" charset="0"/>
                <a:ea typeface="Times New Roman" charset="0"/>
                <a:cs typeface="Times New Roman" charset="0"/>
              </a:rPr>
              <a:t>Climate change will lead to warmer year round temperatures and slightly increased precipitation, especially in winter</a:t>
            </a:r>
            <a:r>
              <a:rPr lang="en-US" dirty="0" smtClean="0">
                <a:latin typeface="Times New Roman" charset="0"/>
                <a:ea typeface="Times New Roman" charset="0"/>
                <a:cs typeface="Times New Roman" charset="0"/>
              </a:rPr>
              <a:t>.</a:t>
            </a:r>
            <a:endParaRPr lang="en-US" dirty="0" smtClean="0"/>
          </a:p>
          <a:p>
            <a:pPr marL="342900" indent="-342900">
              <a:lnSpc>
                <a:spcPts val="3500"/>
              </a:lnSpc>
              <a:buSzPct val="150000"/>
              <a:buFont typeface="Arial" charset="0"/>
              <a:buChar char="•"/>
            </a:pPr>
            <a:r>
              <a:rPr lang="en-US" dirty="0" smtClean="0"/>
              <a:t>Other factors besides climate that affect Caribou distribution are:</a:t>
            </a:r>
          </a:p>
          <a:p>
            <a:pPr marL="1828725" lvl="1" indent="-342900">
              <a:lnSpc>
                <a:spcPts val="3500"/>
              </a:lnSpc>
              <a:buSzPct val="150000"/>
              <a:buFont typeface="Wingdings" charset="2"/>
              <a:buChar char="§"/>
            </a:pPr>
            <a:r>
              <a:rPr lang="en-US" dirty="0" smtClean="0">
                <a:solidFill>
                  <a:schemeClr val="accent5">
                    <a:lumMod val="50000"/>
                  </a:schemeClr>
                </a:solidFill>
                <a:latin typeface="Times New Roman" charset="0"/>
                <a:ea typeface="Times New Roman" charset="0"/>
                <a:cs typeface="Times New Roman" charset="0"/>
              </a:rPr>
              <a:t>Increasing human activities</a:t>
            </a:r>
          </a:p>
          <a:p>
            <a:pPr marL="1828725" lvl="1" indent="-342900">
              <a:lnSpc>
                <a:spcPts val="3500"/>
              </a:lnSpc>
              <a:buSzPct val="150000"/>
              <a:buFont typeface="Wingdings" charset="2"/>
              <a:buChar char="§"/>
            </a:pPr>
            <a:r>
              <a:rPr lang="en-US" dirty="0" smtClean="0">
                <a:solidFill>
                  <a:schemeClr val="accent5">
                    <a:lumMod val="50000"/>
                  </a:schemeClr>
                </a:solidFill>
                <a:latin typeface="Times New Roman" charset="0"/>
                <a:ea typeface="Times New Roman" charset="0"/>
                <a:cs typeface="Times New Roman" charset="0"/>
              </a:rPr>
              <a:t>Increasing competition from other species (Moose, Deer)</a:t>
            </a:r>
          </a:p>
          <a:p>
            <a:pPr marL="342900" indent="-342900">
              <a:lnSpc>
                <a:spcPts val="3500"/>
              </a:lnSpc>
              <a:buSzPct val="150000"/>
              <a:buFont typeface="Arial" charset="0"/>
              <a:buChar char="•"/>
            </a:pPr>
            <a:r>
              <a:rPr lang="en-US" dirty="0" smtClean="0">
                <a:solidFill>
                  <a:schemeClr val="accent5">
                    <a:lumMod val="50000"/>
                  </a:schemeClr>
                </a:solidFill>
                <a:latin typeface="Times New Roman" charset="0"/>
                <a:ea typeface="Times New Roman" charset="0"/>
                <a:cs typeface="Times New Roman" charset="0"/>
              </a:rPr>
              <a:t>The </a:t>
            </a:r>
            <a:r>
              <a:rPr lang="en-US" dirty="0" err="1" smtClean="0">
                <a:solidFill>
                  <a:schemeClr val="accent5">
                    <a:lumMod val="50000"/>
                  </a:schemeClr>
                </a:solidFill>
                <a:latin typeface="Times New Roman" charset="0"/>
                <a:ea typeface="Times New Roman" charset="0"/>
                <a:cs typeface="Times New Roman" charset="0"/>
              </a:rPr>
              <a:t>Canis</a:t>
            </a:r>
            <a:r>
              <a:rPr lang="en-US" dirty="0" smtClean="0">
                <a:solidFill>
                  <a:schemeClr val="accent5">
                    <a:lumMod val="50000"/>
                  </a:schemeClr>
                </a:solidFill>
                <a:latin typeface="Times New Roman" charset="0"/>
                <a:ea typeface="Times New Roman" charset="0"/>
                <a:cs typeface="Times New Roman" charset="0"/>
              </a:rPr>
              <a:t> Lupus distribution will realistically be smaller than what our future results indicate because of lack of prey and increasing human interaction.</a:t>
            </a:r>
          </a:p>
          <a:p>
            <a:pPr marL="342900" indent="-342900">
              <a:lnSpc>
                <a:spcPts val="3500"/>
              </a:lnSpc>
              <a:buSzPct val="150000"/>
              <a:buFont typeface="Arial" charset="0"/>
              <a:buChar char="•"/>
            </a:pPr>
            <a:r>
              <a:rPr lang="en-US" dirty="0" smtClean="0">
                <a:solidFill>
                  <a:schemeClr val="accent5">
                    <a:lumMod val="50000"/>
                  </a:schemeClr>
                </a:solidFill>
                <a:latin typeface="Times New Roman" charset="0"/>
                <a:ea typeface="Times New Roman" charset="0"/>
                <a:cs typeface="Times New Roman" charset="0"/>
              </a:rPr>
              <a:t>Higher summer temperatures lead to more insect harassment of Caribous.</a:t>
            </a:r>
          </a:p>
          <a:p>
            <a:pPr marL="342900" indent="-342900">
              <a:lnSpc>
                <a:spcPts val="3500"/>
              </a:lnSpc>
              <a:buSzPct val="150000"/>
              <a:buFont typeface="Arial" charset="0"/>
              <a:buChar char="•"/>
            </a:pPr>
            <a:r>
              <a:rPr lang="en-US" dirty="0" smtClean="0">
                <a:latin typeface="Times New Roman" charset="0"/>
                <a:ea typeface="Times New Roman" charset="0"/>
                <a:cs typeface="Times New Roman" charset="0"/>
              </a:rPr>
              <a:t>Warmer and earlier spring can disrupt Caribou life cycle and limit access to food sources.</a:t>
            </a:r>
          </a:p>
          <a:p>
            <a:pPr marL="342900" indent="-342900">
              <a:lnSpc>
                <a:spcPts val="3500"/>
              </a:lnSpc>
              <a:buSzPct val="150000"/>
              <a:buFont typeface="Arial" charset="0"/>
              <a:buChar char="•"/>
            </a:pPr>
            <a:r>
              <a:rPr lang="en-US" dirty="0" smtClean="0">
                <a:solidFill>
                  <a:schemeClr val="accent5">
                    <a:lumMod val="50000"/>
                  </a:schemeClr>
                </a:solidFill>
                <a:latin typeface="Times New Roman" charset="0"/>
                <a:ea typeface="Times New Roman" charset="0"/>
                <a:cs typeface="Times New Roman" charset="0"/>
              </a:rPr>
              <a:t>Higher precipitation in winter can hinder Caribou mobility and access to food sources </a:t>
            </a:r>
            <a:r>
              <a:rPr lang="en-US" dirty="0">
                <a:latin typeface="Times New Roman" charset="0"/>
                <a:ea typeface="Times New Roman" charset="0"/>
                <a:cs typeface="Times New Roman" charset="0"/>
              </a:rPr>
              <a:t>such as </a:t>
            </a:r>
            <a:r>
              <a:rPr lang="en-US" dirty="0" err="1">
                <a:latin typeface="Times New Roman" charset="0"/>
                <a:ea typeface="Times New Roman" charset="0"/>
                <a:cs typeface="Times New Roman" charset="0"/>
              </a:rPr>
              <a:t>Cladonia</a:t>
            </a:r>
            <a:r>
              <a:rPr lang="en-US" dirty="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rangiferina</a:t>
            </a:r>
            <a:r>
              <a:rPr lang="en-US" dirty="0" smtClean="0">
                <a:latin typeface="Times New Roman" charset="0"/>
                <a:ea typeface="Times New Roman" charset="0"/>
                <a:cs typeface="Times New Roman" charset="0"/>
              </a:rPr>
              <a:t>.</a:t>
            </a:r>
            <a:endParaRPr lang="en-US" dirty="0" smtClean="0">
              <a:solidFill>
                <a:schemeClr val="accent5">
                  <a:lumMod val="50000"/>
                </a:schemeClr>
              </a:solidFill>
              <a:latin typeface="Times New Roman" charset="0"/>
              <a:ea typeface="Times New Roman" charset="0"/>
              <a:cs typeface="Times New Roman" charset="0"/>
            </a:endParaRPr>
          </a:p>
          <a:p>
            <a:pPr marL="342900" indent="-342900">
              <a:lnSpc>
                <a:spcPts val="3500"/>
              </a:lnSpc>
              <a:buSzPct val="150000"/>
              <a:buFont typeface="Arial" charset="0"/>
              <a:buChar char="•"/>
            </a:pPr>
            <a:endParaRPr lang="en-US" dirty="0" smtClean="0">
              <a:solidFill>
                <a:schemeClr val="accent5">
                  <a:lumMod val="50000"/>
                </a:schemeClr>
              </a:solidFill>
              <a:latin typeface="Times New Roman" charset="0"/>
              <a:ea typeface="Times New Roman" charset="0"/>
              <a:cs typeface="Times New Roman" charset="0"/>
            </a:endParaRPr>
          </a:p>
        </p:txBody>
      </p:sp>
      <p:sp>
        <p:nvSpPr>
          <p:cNvPr id="460" name="Text Placeholder 459"/>
          <p:cNvSpPr>
            <a:spLocks noGrp="1"/>
          </p:cNvSpPr>
          <p:nvPr>
            <p:ph type="body" sz="quarter" idx="27"/>
          </p:nvPr>
        </p:nvSpPr>
        <p:spPr>
          <a:xfrm>
            <a:off x="32934631" y="16546078"/>
            <a:ext cx="10047018" cy="754045"/>
          </a:xfrm>
        </p:spPr>
        <p:txBody>
          <a:bodyPr/>
          <a:lstStyle/>
          <a:p>
            <a:r>
              <a:rPr lang="en-US" dirty="0" smtClean="0"/>
              <a:t>REFERENCES</a:t>
            </a:r>
            <a:endParaRPr lang="en-US" dirty="0"/>
          </a:p>
        </p:txBody>
      </p:sp>
      <p:sp>
        <p:nvSpPr>
          <p:cNvPr id="461" name="Text Placeholder 460"/>
          <p:cNvSpPr>
            <a:spLocks noGrp="1"/>
          </p:cNvSpPr>
          <p:nvPr>
            <p:ph type="body" sz="quarter" idx="28"/>
          </p:nvPr>
        </p:nvSpPr>
        <p:spPr>
          <a:xfrm>
            <a:off x="32888623" y="17677177"/>
            <a:ext cx="10052050" cy="10874750"/>
          </a:xfrm>
        </p:spPr>
        <p:txBody>
          <a:bodyPr/>
          <a:lstStyle/>
          <a:p>
            <a:pPr>
              <a:lnSpc>
                <a:spcPts val="3500"/>
              </a:lnSpc>
              <a:spcAft>
                <a:spcPts val="30"/>
              </a:spcAft>
            </a:pPr>
            <a:r>
              <a:rPr lang="en-US" dirty="0"/>
              <a:t>[1]  Janet </a:t>
            </a:r>
            <a:r>
              <a:rPr lang="en-US" dirty="0" err="1"/>
              <a:t>Brotton</a:t>
            </a:r>
            <a:r>
              <a:rPr lang="en-US" dirty="0"/>
              <a:t> and Geoffrey Wall. Climate change and the Bathurst caribou herd in the Northwest Territories, Canada. </a:t>
            </a:r>
            <a:r>
              <a:rPr lang="en-US" i="1" dirty="0"/>
              <a:t>Climatic Change</a:t>
            </a:r>
            <a:r>
              <a:rPr lang="en-US" dirty="0"/>
              <a:t>, 35, 1997. http://</a:t>
            </a:r>
            <a:r>
              <a:rPr lang="en-US" dirty="0" err="1"/>
              <a:t>link.springer.com</a:t>
            </a:r>
            <a:r>
              <a:rPr lang="en-US" dirty="0"/>
              <a:t>/ article/10.1023/A:1005313315265. </a:t>
            </a:r>
            <a:endParaRPr lang="en-US" dirty="0"/>
          </a:p>
          <a:p>
            <a:pPr>
              <a:lnSpc>
                <a:spcPts val="3500"/>
              </a:lnSpc>
              <a:spcAft>
                <a:spcPts val="30"/>
              </a:spcAft>
            </a:pPr>
            <a:r>
              <a:rPr lang="en-US" dirty="0"/>
              <a:t>[2]  M. </a:t>
            </a:r>
            <a:r>
              <a:rPr lang="en-US" dirty="0" err="1"/>
              <a:t>Festa-Bianchet</a:t>
            </a:r>
            <a:r>
              <a:rPr lang="en-US" dirty="0"/>
              <a:t>, J.C. Ray, S. </a:t>
            </a:r>
            <a:r>
              <a:rPr lang="en-US" dirty="0" err="1"/>
              <a:t>Boutin</a:t>
            </a:r>
            <a:r>
              <a:rPr lang="en-US" dirty="0"/>
              <a:t>, S.D. </a:t>
            </a:r>
            <a:r>
              <a:rPr lang="en-US" dirty="0" err="1"/>
              <a:t>Coˆte</a:t>
            </a:r>
            <a:r>
              <a:rPr lang="en-US" dirty="0"/>
              <a:t> ́, and A. Gunn. Conservation of </a:t>
            </a:r>
            <a:r>
              <a:rPr lang="en-US" dirty="0" err="1"/>
              <a:t>cari</a:t>
            </a:r>
            <a:r>
              <a:rPr lang="en-US" dirty="0"/>
              <a:t>- </a:t>
            </a:r>
            <a:r>
              <a:rPr lang="en-US" dirty="0" err="1"/>
              <a:t>bou</a:t>
            </a:r>
            <a:r>
              <a:rPr lang="en-US" dirty="0"/>
              <a:t> (</a:t>
            </a:r>
            <a:r>
              <a:rPr lang="en-US" dirty="0" err="1"/>
              <a:t>Rangifer</a:t>
            </a:r>
            <a:r>
              <a:rPr lang="en-US" dirty="0"/>
              <a:t> </a:t>
            </a:r>
            <a:r>
              <a:rPr lang="en-US" dirty="0" err="1"/>
              <a:t>tarandus</a:t>
            </a:r>
            <a:r>
              <a:rPr lang="en-US" dirty="0"/>
              <a:t>) in Canada: an uncertain future. </a:t>
            </a:r>
            <a:r>
              <a:rPr lang="en-US" i="1" dirty="0"/>
              <a:t>Canadian Journal of Zoology</a:t>
            </a:r>
            <a:r>
              <a:rPr lang="en-US" dirty="0"/>
              <a:t>, 89, 2011. http://</a:t>
            </a:r>
            <a:r>
              <a:rPr lang="en-US" dirty="0" err="1"/>
              <a:t>www.nrcresearchpress.com</a:t>
            </a:r>
            <a:r>
              <a:rPr lang="en-US" dirty="0"/>
              <a:t>/</a:t>
            </a:r>
            <a:r>
              <a:rPr lang="en-US" dirty="0" err="1"/>
              <a:t>doi</a:t>
            </a:r>
            <a:r>
              <a:rPr lang="en-US" dirty="0"/>
              <a:t>/abs/10.1139/z11-025#.Vl_ 9ot- </a:t>
            </a:r>
            <a:r>
              <a:rPr lang="en-US" dirty="0" err="1"/>
              <a:t>rTdT</a:t>
            </a:r>
            <a:r>
              <a:rPr lang="en-US" dirty="0"/>
              <a:t>. </a:t>
            </a:r>
            <a:endParaRPr lang="en-US" dirty="0"/>
          </a:p>
          <a:p>
            <a:pPr>
              <a:lnSpc>
                <a:spcPts val="3500"/>
              </a:lnSpc>
              <a:spcAft>
                <a:spcPts val="30"/>
              </a:spcAft>
            </a:pPr>
            <a:r>
              <a:rPr lang="en-US" dirty="0"/>
              <a:t>[3]  IPCC. Climate, environment and socio-economic state. https://</a:t>
            </a:r>
            <a:r>
              <a:rPr lang="en-US" dirty="0" err="1"/>
              <a:t>www.ipcc.ch</a:t>
            </a:r>
            <a:r>
              <a:rPr lang="en-US" dirty="0"/>
              <a:t>/ </a:t>
            </a:r>
            <a:r>
              <a:rPr lang="en-US" dirty="0" err="1"/>
              <a:t>publications_and_data</a:t>
            </a:r>
            <a:r>
              <a:rPr lang="en-US" dirty="0"/>
              <a:t>/ar4/wg2/en/ch15s15-2.html#15-2-1. </a:t>
            </a:r>
            <a:endParaRPr lang="en-US" dirty="0"/>
          </a:p>
          <a:p>
            <a:pPr>
              <a:lnSpc>
                <a:spcPts val="3500"/>
              </a:lnSpc>
              <a:spcAft>
                <a:spcPts val="30"/>
              </a:spcAft>
            </a:pPr>
            <a:r>
              <a:rPr lang="en-US" dirty="0"/>
              <a:t>[4]  IPCC. Scenario process for ar5. http://</a:t>
            </a:r>
            <a:r>
              <a:rPr lang="en-US" dirty="0" err="1"/>
              <a:t>sedac.ipcc-data.org</a:t>
            </a:r>
            <a:r>
              <a:rPr lang="en-US" dirty="0"/>
              <a:t>/</a:t>
            </a:r>
            <a:r>
              <a:rPr lang="en-US" dirty="0" err="1"/>
              <a:t>ddc</a:t>
            </a:r>
            <a:r>
              <a:rPr lang="en-US" dirty="0"/>
              <a:t>/ar5_scenario_ process/</a:t>
            </a:r>
            <a:r>
              <a:rPr lang="en-US" dirty="0" err="1"/>
              <a:t>RCPs.html</a:t>
            </a:r>
            <a:r>
              <a:rPr lang="en-US" dirty="0"/>
              <a:t>, 2014. </a:t>
            </a:r>
            <a:endParaRPr lang="en-US" dirty="0"/>
          </a:p>
          <a:p>
            <a:pPr>
              <a:lnSpc>
                <a:spcPts val="3500"/>
              </a:lnSpc>
              <a:spcAft>
                <a:spcPts val="30"/>
              </a:spcAft>
            </a:pPr>
            <a:r>
              <a:rPr lang="en-US" dirty="0"/>
              <a:t>[5]  ElizabethA.Lenart,R.TerryBowyer,JayVerHoef,andRogerW.Ruess.Climatechangeand caribou: effects of summer weather on forage. </a:t>
            </a:r>
            <a:r>
              <a:rPr lang="en-US" i="1" dirty="0"/>
              <a:t>Canadian Journal of Zoology</a:t>
            </a:r>
            <a:r>
              <a:rPr lang="en-US" dirty="0"/>
              <a:t>, 80, 2002. http: //</a:t>
            </a:r>
            <a:r>
              <a:rPr lang="en-US" dirty="0" err="1"/>
              <a:t>www.nrcresearchpress.com</a:t>
            </a:r>
            <a:r>
              <a:rPr lang="en-US" dirty="0"/>
              <a:t>/</a:t>
            </a:r>
            <a:r>
              <a:rPr lang="en-US" dirty="0" err="1"/>
              <a:t>doi</a:t>
            </a:r>
            <a:r>
              <a:rPr lang="en-US" dirty="0"/>
              <a:t>/abs/10.1139/z02-034#.Vl_9yd-rTdR. </a:t>
            </a:r>
            <a:endParaRPr lang="en-US" dirty="0"/>
          </a:p>
          <a:p>
            <a:pPr>
              <a:lnSpc>
                <a:spcPts val="3500"/>
              </a:lnSpc>
              <a:spcAft>
                <a:spcPts val="30"/>
              </a:spcAft>
            </a:pPr>
            <a:r>
              <a:rPr lang="en-US" dirty="0"/>
              <a:t>[6]  USFS. </a:t>
            </a:r>
            <a:r>
              <a:rPr lang="en-US" dirty="0" err="1"/>
              <a:t>Cladonia</a:t>
            </a:r>
            <a:r>
              <a:rPr lang="en-US" dirty="0"/>
              <a:t> (</a:t>
            </a:r>
            <a:r>
              <a:rPr lang="en-US" dirty="0" err="1"/>
              <a:t>Cladina</a:t>
            </a:r>
            <a:r>
              <a:rPr lang="en-US" dirty="0"/>
              <a:t>) spp. http://</a:t>
            </a:r>
            <a:r>
              <a:rPr lang="en-US" dirty="0" err="1"/>
              <a:t>www.fs.fed.us</a:t>
            </a:r>
            <a:r>
              <a:rPr lang="en-US" dirty="0"/>
              <a:t>/database/</a:t>
            </a:r>
            <a:r>
              <a:rPr lang="en-US" dirty="0" err="1"/>
              <a:t>feis</a:t>
            </a:r>
            <a:r>
              <a:rPr lang="en-US" dirty="0"/>
              <a:t>/lichens/ </a:t>
            </a:r>
            <a:r>
              <a:rPr lang="en-US" dirty="0" err="1"/>
              <a:t>claspp</a:t>
            </a:r>
            <a:r>
              <a:rPr lang="en-US" dirty="0"/>
              <a:t>/</a:t>
            </a:r>
            <a:r>
              <a:rPr lang="en-US" dirty="0" err="1"/>
              <a:t>all.html</a:t>
            </a:r>
            <a:r>
              <a:rPr lang="en-US" dirty="0"/>
              <a:t>. </a:t>
            </a:r>
            <a:endParaRPr lang="en-US" dirty="0"/>
          </a:p>
          <a:p>
            <a:pPr>
              <a:lnSpc>
                <a:spcPts val="3500"/>
              </a:lnSpc>
              <a:spcAft>
                <a:spcPts val="30"/>
              </a:spcAft>
            </a:pPr>
            <a:r>
              <a:rPr lang="en-US" dirty="0"/>
              <a:t>[7]  USFS. </a:t>
            </a:r>
            <a:r>
              <a:rPr lang="en-US" dirty="0" err="1"/>
              <a:t>Rangifer</a:t>
            </a:r>
            <a:r>
              <a:rPr lang="en-US" dirty="0"/>
              <a:t> </a:t>
            </a:r>
            <a:r>
              <a:rPr lang="en-US" dirty="0" err="1"/>
              <a:t>tarandus</a:t>
            </a:r>
            <a:r>
              <a:rPr lang="en-US" dirty="0"/>
              <a:t>. http://</a:t>
            </a:r>
            <a:r>
              <a:rPr lang="en-US" dirty="0" err="1"/>
              <a:t>www.fs.fed.us</a:t>
            </a:r>
            <a:r>
              <a:rPr lang="en-US" dirty="0"/>
              <a:t>/database/</a:t>
            </a:r>
            <a:r>
              <a:rPr lang="en-US" dirty="0" err="1"/>
              <a:t>feis</a:t>
            </a:r>
            <a:r>
              <a:rPr lang="en-US" dirty="0"/>
              <a:t>/animals/ mammal/rata/</a:t>
            </a:r>
            <a:r>
              <a:rPr lang="en-US" dirty="0" err="1"/>
              <a:t>all.html</a:t>
            </a:r>
            <a:r>
              <a:rPr lang="en-US" dirty="0"/>
              <a:t>. </a:t>
            </a:r>
            <a:endParaRPr lang="en-US" dirty="0"/>
          </a:p>
          <a:p>
            <a:pPr>
              <a:lnSpc>
                <a:spcPts val="3500"/>
              </a:lnSpc>
              <a:spcAft>
                <a:spcPts val="30"/>
              </a:spcAft>
            </a:pPr>
            <a:r>
              <a:rPr lang="en-US" dirty="0"/>
              <a:t>[8]  USFS. Wildlife species: </a:t>
            </a:r>
            <a:r>
              <a:rPr lang="en-US" dirty="0" err="1"/>
              <a:t>Canis</a:t>
            </a:r>
            <a:r>
              <a:rPr lang="en-US" dirty="0"/>
              <a:t> lupus. http://</a:t>
            </a:r>
            <a:r>
              <a:rPr lang="en-US" dirty="0" err="1"/>
              <a:t>www.fs.fed.us</a:t>
            </a:r>
            <a:r>
              <a:rPr lang="en-US" dirty="0"/>
              <a:t>/database/</a:t>
            </a:r>
            <a:r>
              <a:rPr lang="en-US" dirty="0" err="1"/>
              <a:t>feis</a:t>
            </a:r>
            <a:r>
              <a:rPr lang="en-US" dirty="0"/>
              <a:t>/ animals/mammal/</a:t>
            </a:r>
            <a:r>
              <a:rPr lang="en-US" dirty="0" err="1"/>
              <a:t>calu</a:t>
            </a:r>
            <a:r>
              <a:rPr lang="en-US" dirty="0"/>
              <a:t>/</a:t>
            </a:r>
            <a:r>
              <a:rPr lang="en-US" dirty="0" err="1"/>
              <a:t>all.html</a:t>
            </a:r>
            <a:r>
              <a:rPr lang="en-US" dirty="0"/>
              <a:t>. </a:t>
            </a:r>
            <a:endParaRPr lang="en-US" dirty="0"/>
          </a:p>
        </p:txBody>
      </p:sp>
      <p:sp>
        <p:nvSpPr>
          <p:cNvPr id="462" name="Text Placeholder 461"/>
          <p:cNvSpPr>
            <a:spLocks noGrp="1"/>
          </p:cNvSpPr>
          <p:nvPr>
            <p:ph type="body" sz="quarter" idx="29"/>
          </p:nvPr>
        </p:nvSpPr>
        <p:spPr>
          <a:xfrm>
            <a:off x="32914027" y="28761193"/>
            <a:ext cx="10047018" cy="754045"/>
          </a:xfrm>
        </p:spPr>
        <p:txBody>
          <a:bodyPr/>
          <a:lstStyle/>
          <a:p>
            <a:r>
              <a:rPr lang="en-US" dirty="0" smtClean="0"/>
              <a:t>ACKNOWLEGEMENTS</a:t>
            </a:r>
            <a:endParaRPr lang="en-US" dirty="0"/>
          </a:p>
        </p:txBody>
      </p:sp>
      <p:sp>
        <p:nvSpPr>
          <p:cNvPr id="463" name="Text Placeholder 462"/>
          <p:cNvSpPr>
            <a:spLocks noGrp="1"/>
          </p:cNvSpPr>
          <p:nvPr>
            <p:ph type="body" sz="quarter" idx="30"/>
          </p:nvPr>
        </p:nvSpPr>
        <p:spPr>
          <a:xfrm>
            <a:off x="32932115" y="29967815"/>
            <a:ext cx="10052050" cy="1231084"/>
          </a:xfrm>
        </p:spPr>
        <p:txBody>
          <a:bodyPr/>
          <a:lstStyle/>
          <a:p>
            <a:r>
              <a:rPr lang="en-US" dirty="0" smtClean="0"/>
              <a:t>We would want to thank Professor Fred Cohan and Professor Danny </a:t>
            </a:r>
            <a:r>
              <a:rPr lang="en-US" dirty="0" err="1" smtClean="0"/>
              <a:t>Krizanc</a:t>
            </a:r>
            <a:r>
              <a:rPr lang="en-US" dirty="0" smtClean="0"/>
              <a:t> for a great class and a great semester.</a:t>
            </a:r>
            <a:endParaRPr lang="en-US" dirty="0"/>
          </a:p>
        </p:txBody>
      </p:sp>
      <p:sp>
        <p:nvSpPr>
          <p:cNvPr id="464" name="Text Placeholder 463"/>
          <p:cNvSpPr>
            <a:spLocks noGrp="1"/>
          </p:cNvSpPr>
          <p:nvPr>
            <p:ph type="body" sz="quarter" idx="96"/>
          </p:nvPr>
        </p:nvSpPr>
        <p:spPr>
          <a:xfrm>
            <a:off x="922341" y="17639306"/>
            <a:ext cx="10056813" cy="3539408"/>
          </a:xfrm>
        </p:spPr>
        <p:txBody>
          <a:bodyPr/>
          <a:lstStyle/>
          <a:p>
            <a:r>
              <a:rPr lang="en-US" dirty="0"/>
              <a:t>We gathered the caribou and gray wolf current data from </a:t>
            </a:r>
            <a:r>
              <a:rPr lang="en-US" dirty="0" err="1"/>
              <a:t>vertnet.com</a:t>
            </a:r>
            <a:r>
              <a:rPr lang="en-US" dirty="0" smtClean="0"/>
              <a:t>, and </a:t>
            </a:r>
            <a:r>
              <a:rPr lang="en-US" dirty="0"/>
              <a:t>the </a:t>
            </a:r>
            <a:r>
              <a:rPr lang="en-US" dirty="0" err="1"/>
              <a:t>Cladonia</a:t>
            </a:r>
            <a:r>
              <a:rPr lang="en-US" dirty="0"/>
              <a:t> </a:t>
            </a:r>
            <a:r>
              <a:rPr lang="en-US" dirty="0" err="1"/>
              <a:t>rangiferina</a:t>
            </a:r>
            <a:r>
              <a:rPr lang="en-US" dirty="0"/>
              <a:t> data from </a:t>
            </a:r>
            <a:r>
              <a:rPr lang="en-US" dirty="0" err="1"/>
              <a:t>gbif.org</a:t>
            </a:r>
            <a:r>
              <a:rPr lang="en-US" dirty="0"/>
              <a:t> (Global </a:t>
            </a:r>
            <a:r>
              <a:rPr lang="en-US" dirty="0" err="1"/>
              <a:t>BiodiversityInformation</a:t>
            </a:r>
            <a:r>
              <a:rPr lang="en-US" dirty="0"/>
              <a:t> Facility). From the downloaded datasets in .</a:t>
            </a:r>
            <a:r>
              <a:rPr lang="en-US" dirty="0" err="1"/>
              <a:t>tsv</a:t>
            </a:r>
            <a:r>
              <a:rPr lang="en-US" dirty="0"/>
              <a:t> format</a:t>
            </a:r>
            <a:r>
              <a:rPr lang="en-US" dirty="0" smtClean="0"/>
              <a:t>, only </a:t>
            </a:r>
            <a:r>
              <a:rPr lang="en-US" dirty="0"/>
              <a:t>the latitude and longitude coordinates were used to create </a:t>
            </a:r>
            <a:r>
              <a:rPr lang="en-US" dirty="0" smtClean="0"/>
              <a:t>the current </a:t>
            </a:r>
            <a:r>
              <a:rPr lang="en-US" dirty="0"/>
              <a:t>distributions of all three species. These distributions </a:t>
            </a:r>
            <a:r>
              <a:rPr lang="en-US" dirty="0" smtClean="0"/>
              <a:t>were also </a:t>
            </a:r>
            <a:r>
              <a:rPr lang="en-US" dirty="0"/>
              <a:t>filtered to only consider location data for North America, as </a:t>
            </a:r>
            <a:r>
              <a:rPr lang="en-US" dirty="0" smtClean="0"/>
              <a:t>all three </a:t>
            </a:r>
            <a:r>
              <a:rPr lang="en-US" dirty="0"/>
              <a:t>species can also be found elsewhere with similar ecosystems, </a:t>
            </a:r>
            <a:r>
              <a:rPr lang="en-US" dirty="0" smtClean="0"/>
              <a:t>such as </a:t>
            </a:r>
            <a:r>
              <a:rPr lang="en-US" dirty="0"/>
              <a:t>Eurasia.</a:t>
            </a:r>
            <a:endParaRPr lang="en-US" dirty="0"/>
          </a:p>
        </p:txBody>
      </p:sp>
      <p:sp>
        <p:nvSpPr>
          <p:cNvPr id="465" name="Text Placeholder 464"/>
          <p:cNvSpPr>
            <a:spLocks noGrp="1"/>
          </p:cNvSpPr>
          <p:nvPr>
            <p:ph type="body" sz="quarter" idx="150"/>
          </p:nvPr>
        </p:nvSpPr>
        <p:spPr/>
        <p:txBody>
          <a:bodyPr/>
          <a:lstStyle/>
          <a:p>
            <a:r>
              <a:rPr lang="en-US" dirty="0" smtClean="0"/>
              <a:t>Wesleyan University</a:t>
            </a:r>
            <a:endParaRPr lang="en-US" dirty="0"/>
          </a:p>
        </p:txBody>
      </p:sp>
      <p:sp>
        <p:nvSpPr>
          <p:cNvPr id="466" name="Text Placeholder 465"/>
          <p:cNvSpPr>
            <a:spLocks noGrp="1"/>
          </p:cNvSpPr>
          <p:nvPr>
            <p:ph type="body" sz="quarter" idx="151"/>
          </p:nvPr>
        </p:nvSpPr>
        <p:spPr/>
        <p:txBody>
          <a:bodyPr>
            <a:normAutofit fontScale="92500" lnSpcReduction="10000"/>
          </a:bodyPr>
          <a:lstStyle/>
          <a:p>
            <a:r>
              <a:rPr lang="en-US" dirty="0" smtClean="0"/>
              <a:t>Maximilian </a:t>
            </a:r>
            <a:r>
              <a:rPr lang="en-US" dirty="0" err="1" smtClean="0"/>
              <a:t>Alverson</a:t>
            </a:r>
            <a:r>
              <a:rPr lang="en-US" dirty="0" smtClean="0"/>
              <a:t> and Maksim Trifunovski</a:t>
            </a:r>
            <a:endParaRPr lang="en-US" dirty="0"/>
          </a:p>
        </p:txBody>
      </p:sp>
      <p:sp>
        <p:nvSpPr>
          <p:cNvPr id="467" name="Text Placeholder 466"/>
          <p:cNvSpPr>
            <a:spLocks noGrp="1"/>
          </p:cNvSpPr>
          <p:nvPr>
            <p:ph type="body" sz="quarter" idx="153"/>
          </p:nvPr>
        </p:nvSpPr>
        <p:spPr>
          <a:xfrm>
            <a:off x="3228440" y="386204"/>
            <a:ext cx="37407273" cy="1637973"/>
          </a:xfrm>
        </p:spPr>
        <p:txBody>
          <a:bodyPr>
            <a:noAutofit/>
          </a:bodyPr>
          <a:lstStyle/>
          <a:p>
            <a:r>
              <a:rPr lang="en-US" sz="8000" b="1" dirty="0"/>
              <a:t>Effect of climate change on the distribution of Caribou and </a:t>
            </a:r>
            <a:r>
              <a:rPr lang="en-US" sz="8000" b="1" dirty="0" err="1"/>
              <a:t>Canis</a:t>
            </a:r>
            <a:r>
              <a:rPr lang="en-US" sz="8000" b="1" dirty="0"/>
              <a:t> Lupus in North </a:t>
            </a:r>
            <a:r>
              <a:rPr lang="en-US" sz="8000" b="1" dirty="0" smtClean="0"/>
              <a:t>America</a:t>
            </a:r>
            <a:endParaRPr lang="en-US" sz="8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8751" y="21404246"/>
            <a:ext cx="7550344" cy="10058400"/>
          </a:xfrm>
          <a:prstGeom prst="rect">
            <a:avLst/>
          </a:prstGeom>
        </p:spPr>
      </p:pic>
      <p:sp>
        <p:nvSpPr>
          <p:cNvPr id="26" name="Text Placeholder 448"/>
          <p:cNvSpPr txBox="1">
            <a:spLocks/>
          </p:cNvSpPr>
          <p:nvPr/>
        </p:nvSpPr>
        <p:spPr>
          <a:xfrm>
            <a:off x="11566228" y="5555715"/>
            <a:ext cx="10056813" cy="623245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In order to predict the distribution of each of our three species of </a:t>
            </a:r>
            <a:r>
              <a:rPr lang="en-US" dirty="0" smtClean="0"/>
              <a:t>interest in </a:t>
            </a:r>
            <a:r>
              <a:rPr lang="en-US" dirty="0"/>
              <a:t>the year 2070, we used maximum entropy modeling (</a:t>
            </a:r>
            <a:r>
              <a:rPr lang="en-US" dirty="0" err="1"/>
              <a:t>MaxEnt</a:t>
            </a:r>
            <a:r>
              <a:rPr lang="en-US" dirty="0"/>
              <a:t>). We used </a:t>
            </a:r>
            <a:r>
              <a:rPr lang="en-US" dirty="0" smtClean="0"/>
              <a:t>current global </a:t>
            </a:r>
            <a:r>
              <a:rPr lang="en-US" dirty="0"/>
              <a:t>climate data as well as future global climate predictions </a:t>
            </a:r>
            <a:r>
              <a:rPr lang="en-US" dirty="0" smtClean="0"/>
              <a:t>obtained from </a:t>
            </a:r>
            <a:r>
              <a:rPr lang="en-US" dirty="0" err="1"/>
              <a:t>worldclim.org</a:t>
            </a:r>
            <a:r>
              <a:rPr lang="en-US" dirty="0"/>
              <a:t>. We decided to use the following four climate variables</a:t>
            </a:r>
            <a:r>
              <a:rPr lang="en-US" dirty="0" smtClean="0"/>
              <a:t>: Annual </a:t>
            </a:r>
            <a:r>
              <a:rPr lang="en-US" dirty="0"/>
              <a:t>Mean Temperature, Precipitation Seasonality, Precipitation of </a:t>
            </a:r>
            <a:r>
              <a:rPr lang="en-US" dirty="0" smtClean="0"/>
              <a:t>Driest Quarter </a:t>
            </a:r>
            <a:r>
              <a:rPr lang="en-US" dirty="0"/>
              <a:t>and Precipitation of Warmest Quarter</a:t>
            </a:r>
            <a:r>
              <a:rPr lang="en-US" dirty="0" smtClean="0"/>
              <a:t>. </a:t>
            </a:r>
            <a:r>
              <a:rPr lang="en-US" dirty="0"/>
              <a:t>These variables should </a:t>
            </a:r>
            <a:r>
              <a:rPr lang="en-US" dirty="0" smtClean="0"/>
              <a:t>account for </a:t>
            </a:r>
            <a:r>
              <a:rPr lang="en-US" dirty="0"/>
              <a:t>the main differences in climate between now and 2070, and should </a:t>
            </a:r>
            <a:r>
              <a:rPr lang="en-US" dirty="0" smtClean="0"/>
              <a:t>therefore have </a:t>
            </a:r>
            <a:r>
              <a:rPr lang="en-US" dirty="0"/>
              <a:t>an impact on the possible distributions of all three of our species</a:t>
            </a:r>
            <a:r>
              <a:rPr lang="en-US" dirty="0" smtClean="0"/>
              <a:t>. The </a:t>
            </a:r>
            <a:r>
              <a:rPr lang="en-US" dirty="0"/>
              <a:t>climate data was downloaded from </a:t>
            </a:r>
            <a:r>
              <a:rPr lang="en-US" dirty="0" err="1"/>
              <a:t>worldclim.org</a:t>
            </a:r>
            <a:r>
              <a:rPr lang="en-US" dirty="0"/>
              <a:t> in raster format, which </a:t>
            </a:r>
            <a:r>
              <a:rPr lang="en-US" dirty="0" smtClean="0"/>
              <a:t>was then </a:t>
            </a:r>
            <a:r>
              <a:rPr lang="en-US" dirty="0"/>
              <a:t>converted to </a:t>
            </a:r>
            <a:r>
              <a:rPr lang="en-US" dirty="0" smtClean="0"/>
              <a:t>ASCII </a:t>
            </a:r>
            <a:r>
              <a:rPr lang="en-US" dirty="0"/>
              <a:t>(.</a:t>
            </a:r>
            <a:r>
              <a:rPr lang="en-US" dirty="0" err="1"/>
              <a:t>asc</a:t>
            </a:r>
            <a:r>
              <a:rPr lang="en-US" dirty="0"/>
              <a:t>) format using the ArcGIS software. We chose </a:t>
            </a:r>
            <a:r>
              <a:rPr lang="en-US" dirty="0" smtClean="0"/>
              <a:t>to download </a:t>
            </a:r>
            <a:r>
              <a:rPr lang="en-US" dirty="0"/>
              <a:t>data for 2.5 arc-minute resolution, which gives detailed data for </a:t>
            </a:r>
            <a:r>
              <a:rPr lang="en-US" dirty="0" smtClean="0"/>
              <a:t>a small </a:t>
            </a:r>
            <a:r>
              <a:rPr lang="en-US" dirty="0"/>
              <a:t>area while keeping the file size manageable. For the future climate data</a:t>
            </a:r>
            <a:r>
              <a:rPr lang="en-US" dirty="0" smtClean="0"/>
              <a:t>, we </a:t>
            </a:r>
            <a:r>
              <a:rPr lang="en-US" dirty="0"/>
              <a:t>chose to download data from the BCC-CSM1.1 climate model, following theRCP85 trajectory.</a:t>
            </a:r>
            <a:endParaRPr lang="en-US" dirty="0" smtClean="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6638" y="11657394"/>
            <a:ext cx="8865042" cy="649963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6715" y="19957170"/>
            <a:ext cx="10058400" cy="5416061"/>
          </a:xfrm>
          <a:prstGeom prst="rect">
            <a:avLst/>
          </a:prstGeom>
        </p:spPr>
      </p:pic>
      <p:sp>
        <p:nvSpPr>
          <p:cNvPr id="29" name="Text Placeholder 453"/>
          <p:cNvSpPr txBox="1">
            <a:spLocks/>
          </p:cNvSpPr>
          <p:nvPr/>
        </p:nvSpPr>
        <p:spPr>
          <a:xfrm>
            <a:off x="11566227" y="25336149"/>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Expected habitat of Caribou in year 2070:</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5447" y="26182512"/>
            <a:ext cx="10058400" cy="541606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43150" y="6637464"/>
            <a:ext cx="10058400" cy="5416061"/>
          </a:xfrm>
          <a:prstGeom prst="rect">
            <a:avLst/>
          </a:prstGeom>
        </p:spPr>
      </p:pic>
      <p:sp>
        <p:nvSpPr>
          <p:cNvPr id="32" name="Text Placeholder 455"/>
          <p:cNvSpPr txBox="1">
            <a:spLocks/>
          </p:cNvSpPr>
          <p:nvPr/>
        </p:nvSpPr>
        <p:spPr>
          <a:xfrm>
            <a:off x="22304170" y="25397670"/>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Expected habitat of </a:t>
            </a:r>
            <a:r>
              <a:rPr lang="en-US" dirty="0" err="1" smtClean="0"/>
              <a:t>Canis</a:t>
            </a:r>
            <a:r>
              <a:rPr lang="en-US" dirty="0" smtClean="0"/>
              <a:t> Lupus in </a:t>
            </a:r>
            <a:r>
              <a:rPr lang="en-US" dirty="0"/>
              <a:t>year 2070:</a:t>
            </a:r>
            <a:endParaRPr lang="en-US" dirty="0"/>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52676" y="13239020"/>
            <a:ext cx="10058400" cy="5416061"/>
          </a:xfrm>
          <a:prstGeom prst="rect">
            <a:avLst/>
          </a:prstGeom>
        </p:spPr>
      </p:pic>
      <p:sp>
        <p:nvSpPr>
          <p:cNvPr id="34" name="Text Placeholder 455"/>
          <p:cNvSpPr>
            <a:spLocks noGrp="1"/>
          </p:cNvSpPr>
          <p:nvPr>
            <p:ph type="body" sz="quarter" idx="23"/>
          </p:nvPr>
        </p:nvSpPr>
        <p:spPr>
          <a:xfrm>
            <a:off x="22293056" y="18873673"/>
            <a:ext cx="10048874" cy="846363"/>
          </a:xfrm>
        </p:spPr>
        <p:txBody>
          <a:bodyPr/>
          <a:lstStyle/>
          <a:p>
            <a:r>
              <a:rPr lang="en-US" dirty="0" smtClean="0"/>
              <a:t>Current distribution of </a:t>
            </a:r>
            <a:r>
              <a:rPr lang="en-US" dirty="0" err="1" smtClean="0"/>
              <a:t>Canis</a:t>
            </a:r>
            <a:r>
              <a:rPr lang="en-US" dirty="0" smtClean="0"/>
              <a:t> Lupus in North America:</a:t>
            </a: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62202" y="19938628"/>
            <a:ext cx="10058400" cy="5416061"/>
          </a:xfrm>
          <a:prstGeom prst="rect">
            <a:avLst/>
          </a:prstGeom>
        </p:spPr>
      </p:pic>
      <p:sp>
        <p:nvSpPr>
          <p:cNvPr id="36" name="Text Placeholder 455"/>
          <p:cNvSpPr txBox="1">
            <a:spLocks/>
          </p:cNvSpPr>
          <p:nvPr/>
        </p:nvSpPr>
        <p:spPr>
          <a:xfrm>
            <a:off x="22252676" y="12174065"/>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Expected habitat of </a:t>
            </a:r>
            <a:r>
              <a:rPr lang="en-US" dirty="0" err="1" smtClean="0"/>
              <a:t>Cladonia</a:t>
            </a:r>
            <a:r>
              <a:rPr lang="en-US" dirty="0" smtClean="0"/>
              <a:t> </a:t>
            </a:r>
            <a:r>
              <a:rPr lang="en-US" dirty="0" err="1" smtClean="0"/>
              <a:t>rangiferina</a:t>
            </a:r>
            <a:r>
              <a:rPr lang="en-US" dirty="0" smtClean="0"/>
              <a:t> </a:t>
            </a:r>
            <a:r>
              <a:rPr lang="en-US" dirty="0"/>
              <a:t>in year 2070:</a:t>
            </a:r>
            <a:endParaRPr lang="en-US" dirty="0"/>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43150" y="26182511"/>
            <a:ext cx="10058400" cy="5416061"/>
          </a:xfrm>
          <a:prstGeom prst="rect">
            <a:avLst/>
          </a:prstGeom>
        </p:spPr>
      </p:pic>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440</TotalTime>
  <Words>794</Words>
  <Application>Microsoft Macintosh PowerPoint</Application>
  <PresentationFormat>Custom</PresentationFormat>
  <Paragraphs>40</Paragraphs>
  <Slides>1</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0" baseType="lpstr">
      <vt:lpstr>Calibri</vt:lpstr>
      <vt:lpstr>Times New Roman</vt:lpstr>
      <vt:lpstr>Trebuchet MS</vt:lpstr>
      <vt:lpstr>Wingdings</vt:lpstr>
      <vt:lpstr>Arial</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Maksim Trifunovski</cp:lastModifiedBy>
  <cp:revision>59</cp:revision>
  <cp:lastPrinted>2015-12-15T02:23:47Z</cp:lastPrinted>
  <dcterms:created xsi:type="dcterms:W3CDTF">2012-02-03T19:11:35Z</dcterms:created>
  <dcterms:modified xsi:type="dcterms:W3CDTF">2015-12-15T03:53:37Z</dcterms:modified>
</cp:coreProperties>
</file>